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5" Type="http://schemas.openxmlformats.org/officeDocument/2006/relationships/notesMaster" Target="notesMasters/notesMaster1.xml"/><Relationship Id="rId19" Type="http://schemas.openxmlformats.org/officeDocument/2006/relationships/font" Target="fonts/Raleway-boldItalic.fntdata"/><Relationship Id="rId6" Type="http://schemas.openxmlformats.org/officeDocument/2006/relationships/slide" Target="slides/slide1.xml"/><Relationship Id="rId18"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b1e484b7c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b1e484b7c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2.png"/><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2.png"/><Relationship Id="rId5"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1.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png"/><Relationship Id="rId5"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90275" y="2088925"/>
            <a:ext cx="6331500" cy="81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600"/>
              <a:t>Drowsiness Detection</a:t>
            </a:r>
            <a:endParaRPr sz="4600"/>
          </a:p>
        </p:txBody>
      </p:sp>
      <p:sp>
        <p:nvSpPr>
          <p:cNvPr id="73" name="Google Shape;73;p13"/>
          <p:cNvSpPr txBox="1"/>
          <p:nvPr>
            <p:ph idx="1" type="subTitle"/>
          </p:nvPr>
        </p:nvSpPr>
        <p:spPr>
          <a:xfrm>
            <a:off x="7064925" y="3208900"/>
            <a:ext cx="16566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500"/>
              <a:t>By:-</a:t>
            </a:r>
            <a:endParaRPr b="1" sz="1500"/>
          </a:p>
          <a:p>
            <a:pPr indent="0" lvl="0" marL="0" rtl="0" algn="l">
              <a:spcBef>
                <a:spcPts val="0"/>
              </a:spcBef>
              <a:spcAft>
                <a:spcPts val="0"/>
              </a:spcAft>
              <a:buNone/>
            </a:pPr>
            <a:r>
              <a:rPr b="1" lang="en" sz="1500"/>
              <a:t>Abhinav Jain</a:t>
            </a:r>
            <a:endParaRPr b="1" sz="1500"/>
          </a:p>
          <a:p>
            <a:pPr indent="0" lvl="0" marL="0" rtl="0" algn="l">
              <a:spcBef>
                <a:spcPts val="0"/>
              </a:spcBef>
              <a:spcAft>
                <a:spcPts val="0"/>
              </a:spcAft>
              <a:buNone/>
            </a:pPr>
            <a:r>
              <a:rPr b="1" lang="en" sz="1500"/>
              <a:t>Vinit Sharma</a:t>
            </a:r>
            <a:endParaRPr b="1" sz="1500"/>
          </a:p>
          <a:p>
            <a:pPr indent="0" lvl="0" marL="0" rtl="0" algn="l">
              <a:spcBef>
                <a:spcPts val="0"/>
              </a:spcBef>
              <a:spcAft>
                <a:spcPts val="0"/>
              </a:spcAft>
              <a:buNone/>
            </a:pPr>
            <a:r>
              <a:rPr b="1" lang="en" sz="1500"/>
              <a:t>Palak Sharma</a:t>
            </a:r>
            <a:endParaRPr b="1" sz="1500"/>
          </a:p>
          <a:p>
            <a:pPr indent="0" lvl="0" marL="0" rtl="0" algn="l">
              <a:spcBef>
                <a:spcPts val="0"/>
              </a:spcBef>
              <a:spcAft>
                <a:spcPts val="0"/>
              </a:spcAft>
              <a:buNone/>
            </a:pPr>
            <a:r>
              <a:rPr b="1" lang="en" sz="1500"/>
              <a:t>Anubhav Sharma</a:t>
            </a:r>
            <a:endParaRPr b="1" sz="1500"/>
          </a:p>
        </p:txBody>
      </p:sp>
      <p:pic>
        <p:nvPicPr>
          <p:cNvPr id="74" name="Google Shape;74;p13"/>
          <p:cNvPicPr preferRelativeResize="0"/>
          <p:nvPr/>
        </p:nvPicPr>
        <p:blipFill>
          <a:blip r:embed="rId3">
            <a:alphaModFix/>
          </a:blip>
          <a:stretch>
            <a:fillRect/>
          </a:stretch>
        </p:blipFill>
        <p:spPr>
          <a:xfrm>
            <a:off x="6705400" y="403950"/>
            <a:ext cx="2016375" cy="74658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6" name="Shape 156"/>
        <p:cNvGrpSpPr/>
        <p:nvPr/>
      </p:nvGrpSpPr>
      <p:grpSpPr>
        <a:xfrm>
          <a:off x="0" y="0"/>
          <a:ext cx="0" cy="0"/>
          <a:chOff x="0" y="0"/>
          <a:chExt cx="0" cy="0"/>
        </a:xfrm>
      </p:grpSpPr>
      <p:pic>
        <p:nvPicPr>
          <p:cNvPr id="157" name="Google Shape;157;p22"/>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58" name="Google Shape;158;p22"/>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59" name="Google Shape;159;p22"/>
          <p:cNvSpPr txBox="1"/>
          <p:nvPr/>
        </p:nvSpPr>
        <p:spPr>
          <a:xfrm>
            <a:off x="2855550" y="788274"/>
            <a:ext cx="3432900" cy="592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3000">
                <a:solidFill>
                  <a:schemeClr val="lt2"/>
                </a:solidFill>
                <a:latin typeface="Raleway"/>
                <a:ea typeface="Raleway"/>
                <a:cs typeface="Raleway"/>
                <a:sym typeface="Raleway"/>
              </a:rPr>
              <a:t>Conclusion</a:t>
            </a:r>
            <a:endParaRPr b="1" sz="3000">
              <a:solidFill>
                <a:schemeClr val="lt2"/>
              </a:solidFill>
              <a:latin typeface="Raleway"/>
              <a:ea typeface="Raleway"/>
              <a:cs typeface="Raleway"/>
              <a:sym typeface="Raleway"/>
            </a:endParaRPr>
          </a:p>
        </p:txBody>
      </p:sp>
      <p:sp>
        <p:nvSpPr>
          <p:cNvPr id="160" name="Google Shape;160;p22"/>
          <p:cNvSpPr txBox="1"/>
          <p:nvPr>
            <p:ph idx="4294967295" type="body"/>
          </p:nvPr>
        </p:nvSpPr>
        <p:spPr>
          <a:xfrm>
            <a:off x="2855550" y="1293140"/>
            <a:ext cx="3432900" cy="16335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000"/>
              </a:spcAft>
              <a:buClr>
                <a:schemeClr val="dk2"/>
              </a:buClr>
              <a:buSzPts val="1100"/>
              <a:buFont typeface="Arial"/>
              <a:buNone/>
            </a:pPr>
            <a:r>
              <a:rPr lang="en" sz="1200">
                <a:solidFill>
                  <a:srgbClr val="202124"/>
                </a:solidFill>
                <a:highlight>
                  <a:srgbClr val="FFFFFF"/>
                </a:highlight>
                <a:latin typeface="Arial"/>
                <a:ea typeface="Arial"/>
                <a:cs typeface="Arial"/>
                <a:sym typeface="Arial"/>
              </a:rPr>
              <a:t>The </a:t>
            </a:r>
            <a:r>
              <a:rPr b="1" lang="en" sz="1200">
                <a:solidFill>
                  <a:srgbClr val="202124"/>
                </a:solidFill>
                <a:highlight>
                  <a:srgbClr val="FFFFFF"/>
                </a:highlight>
                <a:latin typeface="Arial"/>
                <a:ea typeface="Arial"/>
                <a:cs typeface="Arial"/>
                <a:sym typeface="Arial"/>
              </a:rPr>
              <a:t>drowsiness detection</a:t>
            </a:r>
            <a:r>
              <a:rPr lang="en" sz="1200">
                <a:solidFill>
                  <a:srgbClr val="202124"/>
                </a:solidFill>
                <a:highlight>
                  <a:srgbClr val="FFFFFF"/>
                </a:highlight>
                <a:latin typeface="Arial"/>
                <a:ea typeface="Arial"/>
                <a:cs typeface="Arial"/>
                <a:sym typeface="Arial"/>
              </a:rPr>
              <a:t> developed is capable of </a:t>
            </a:r>
            <a:r>
              <a:rPr b="1" lang="en" sz="1200">
                <a:solidFill>
                  <a:srgbClr val="202124"/>
                </a:solidFill>
                <a:highlight>
                  <a:srgbClr val="FFFFFF"/>
                </a:highlight>
                <a:latin typeface="Arial"/>
                <a:ea typeface="Arial"/>
                <a:cs typeface="Arial"/>
                <a:sym typeface="Arial"/>
              </a:rPr>
              <a:t>detecting drowsiness</a:t>
            </a:r>
            <a:r>
              <a:rPr lang="en" sz="1200">
                <a:solidFill>
                  <a:srgbClr val="202124"/>
                </a:solidFill>
                <a:highlight>
                  <a:srgbClr val="FFFFFF"/>
                </a:highlight>
                <a:latin typeface="Arial"/>
                <a:ea typeface="Arial"/>
                <a:cs typeface="Arial"/>
                <a:sym typeface="Arial"/>
              </a:rPr>
              <a:t> in a rapid manner. The </a:t>
            </a:r>
            <a:r>
              <a:rPr b="1" lang="en" sz="1200">
                <a:solidFill>
                  <a:srgbClr val="202124"/>
                </a:solidFill>
                <a:highlight>
                  <a:srgbClr val="FFFFFF"/>
                </a:highlight>
                <a:latin typeface="Arial"/>
                <a:ea typeface="Arial"/>
                <a:cs typeface="Arial"/>
                <a:sym typeface="Arial"/>
              </a:rPr>
              <a:t>system</a:t>
            </a:r>
            <a:r>
              <a:rPr lang="en" sz="1200">
                <a:solidFill>
                  <a:srgbClr val="202124"/>
                </a:solidFill>
                <a:highlight>
                  <a:srgbClr val="FFFFFF"/>
                </a:highlight>
                <a:latin typeface="Arial"/>
                <a:ea typeface="Arial"/>
                <a:cs typeface="Arial"/>
                <a:sym typeface="Arial"/>
              </a:rPr>
              <a:t> which can differentiate normal eye blink and </a:t>
            </a:r>
            <a:r>
              <a:rPr b="1" lang="en" sz="1200">
                <a:solidFill>
                  <a:srgbClr val="202124"/>
                </a:solidFill>
                <a:highlight>
                  <a:srgbClr val="FFFFFF"/>
                </a:highlight>
                <a:latin typeface="Arial"/>
                <a:ea typeface="Arial"/>
                <a:cs typeface="Arial"/>
                <a:sym typeface="Arial"/>
              </a:rPr>
              <a:t>drowsiness</a:t>
            </a:r>
            <a:r>
              <a:rPr lang="en" sz="1200">
                <a:solidFill>
                  <a:srgbClr val="202124"/>
                </a:solidFill>
                <a:highlight>
                  <a:srgbClr val="FFFFFF"/>
                </a:highlight>
                <a:latin typeface="Arial"/>
                <a:ea typeface="Arial"/>
                <a:cs typeface="Arial"/>
                <a:sym typeface="Arial"/>
              </a:rPr>
              <a:t> which can prevent the driver from entering the state of </a:t>
            </a:r>
            <a:r>
              <a:rPr b="1" lang="en" sz="1200">
                <a:solidFill>
                  <a:srgbClr val="202124"/>
                </a:solidFill>
                <a:highlight>
                  <a:srgbClr val="FFFFFF"/>
                </a:highlight>
                <a:latin typeface="Arial"/>
                <a:ea typeface="Arial"/>
                <a:cs typeface="Arial"/>
                <a:sym typeface="Arial"/>
              </a:rPr>
              <a:t>sleepiness</a:t>
            </a:r>
            <a:r>
              <a:rPr lang="en" sz="1200">
                <a:solidFill>
                  <a:srgbClr val="202124"/>
                </a:solidFill>
                <a:highlight>
                  <a:srgbClr val="FFFFFF"/>
                </a:highlight>
                <a:latin typeface="Arial"/>
                <a:ea typeface="Arial"/>
                <a:cs typeface="Arial"/>
                <a:sym typeface="Arial"/>
              </a:rPr>
              <a:t> while driving. It also helps Hotel managers and bartenders to avoid nuisance at hotels and bars. It also helps cops to avoid accidents by frequently tracking the drowsy person on many signals</a:t>
            </a:r>
            <a:endParaRPr sz="1200" u="sng">
              <a:solidFill>
                <a:schemeClr val="dk1"/>
              </a:solidFill>
              <a:latin typeface="Raleway"/>
              <a:ea typeface="Raleway"/>
              <a:cs typeface="Raleway"/>
              <a:sym typeface="Raleway"/>
            </a:endParaRPr>
          </a:p>
        </p:txBody>
      </p:sp>
      <p:pic>
        <p:nvPicPr>
          <p:cNvPr descr="Book titled, &quot;Made To Stick,&quot; standing on its side" id="161" name="Google Shape;161;p22"/>
          <p:cNvPicPr preferRelativeResize="0"/>
          <p:nvPr/>
        </p:nvPicPr>
        <p:blipFill>
          <a:blip r:embed="rId5">
            <a:alphaModFix/>
          </a:blip>
          <a:stretch>
            <a:fillRect/>
          </a:stretch>
        </p:blipFill>
        <p:spPr>
          <a:xfrm>
            <a:off x="5285325" y="3290150"/>
            <a:ext cx="1184925" cy="1545950"/>
          </a:xfrm>
          <a:prstGeom prst="rect">
            <a:avLst/>
          </a:prstGeom>
          <a:noFill/>
          <a:ln>
            <a:noFill/>
          </a:ln>
        </p:spPr>
      </p:pic>
      <p:sp>
        <p:nvSpPr>
          <p:cNvPr id="162" name="Google Shape;162;p22"/>
          <p:cNvSpPr txBox="1"/>
          <p:nvPr/>
        </p:nvSpPr>
        <p:spPr>
          <a:xfrm>
            <a:off x="2855550" y="3495513"/>
            <a:ext cx="2103000" cy="1012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t/>
            </a:r>
            <a:endParaRPr sz="1200">
              <a:solidFill>
                <a:schemeClr val="dk2"/>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Problem Occur…!!!</a:t>
            </a:r>
            <a:endParaRPr sz="2400"/>
          </a:p>
        </p:txBody>
      </p:sp>
      <p:sp>
        <p:nvSpPr>
          <p:cNvPr id="80" name="Google Shape;80;p14"/>
          <p:cNvSpPr txBox="1"/>
          <p:nvPr>
            <p:ph idx="4294967295" type="title"/>
          </p:nvPr>
        </p:nvSpPr>
        <p:spPr>
          <a:xfrm>
            <a:off x="535775" y="1480150"/>
            <a:ext cx="6578400" cy="30675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Nowadays the driver safety in the car is important thing. Cop wants to avoid accident done by drowsy peoples.  </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Nowadays another incident happen when a drowsy person try to robbed hotel reception or bartenders. The hotel staff wants to avoid the robbery.</a:t>
            </a:r>
            <a:endParaRPr b="0" sz="1800">
              <a:latin typeface="Lato"/>
              <a:ea typeface="Lato"/>
              <a:cs typeface="Lato"/>
              <a:sym typeface="Lato"/>
            </a:endParaRPr>
          </a:p>
        </p:txBody>
      </p:sp>
      <p:pic>
        <p:nvPicPr>
          <p:cNvPr descr="Book titled, &quot;Made To Stick,&quot; standing on its side" id="81" name="Google Shape;81;p14"/>
          <p:cNvPicPr preferRelativeResize="0"/>
          <p:nvPr/>
        </p:nvPicPr>
        <p:blipFill>
          <a:blip r:embed="rId3">
            <a:alphaModFix/>
          </a:blip>
          <a:stretch>
            <a:fillRect/>
          </a:stretch>
        </p:blipFill>
        <p:spPr>
          <a:xfrm>
            <a:off x="7343776" y="2804500"/>
            <a:ext cx="1572275" cy="2051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5"/>
          <p:cNvSpPr txBox="1"/>
          <p:nvPr>
            <p:ph type="title"/>
          </p:nvPr>
        </p:nvSpPr>
        <p:spPr>
          <a:xfrm>
            <a:off x="364575" y="308175"/>
            <a:ext cx="8463900" cy="93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 have for solution?</a:t>
            </a:r>
            <a:endParaRPr>
              <a:solidFill>
                <a:schemeClr val="accent5"/>
              </a:solidFill>
            </a:endParaRPr>
          </a:p>
        </p:txBody>
      </p:sp>
      <p:grpSp>
        <p:nvGrpSpPr>
          <p:cNvPr id="87" name="Google Shape;87;p15"/>
          <p:cNvGrpSpPr/>
          <p:nvPr/>
        </p:nvGrpSpPr>
        <p:grpSpPr>
          <a:xfrm>
            <a:off x="6781388" y="2464029"/>
            <a:ext cx="2212050" cy="2537076"/>
            <a:chOff x="6803275" y="395363"/>
            <a:chExt cx="2212050" cy="2537076"/>
          </a:xfrm>
        </p:grpSpPr>
        <p:pic>
          <p:nvPicPr>
            <p:cNvPr id="88" name="Google Shape;88;p15"/>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89" name="Google Shape;89;p15"/>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90" name="Google Shape;90;p15"/>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Basic</a:t>
              </a:r>
              <a:endParaRPr b="1">
                <a:solidFill>
                  <a:schemeClr val="dk1"/>
                </a:solidFill>
                <a:latin typeface="Raleway"/>
                <a:ea typeface="Raleway"/>
                <a:cs typeface="Raleway"/>
                <a:sym typeface="Raleway"/>
              </a:endParaRPr>
            </a:p>
            <a:p>
              <a:pPr indent="0" lvl="0" marL="0" rtl="0" algn="l">
                <a:spcBef>
                  <a:spcPts val="800"/>
                </a:spcBef>
                <a:spcAft>
                  <a:spcPts val="800"/>
                </a:spcAft>
                <a:buClr>
                  <a:schemeClr val="dk2"/>
                </a:buClr>
                <a:buSzPts val="1100"/>
                <a:buFont typeface="Arial"/>
                <a:buNone/>
              </a:pPr>
              <a:r>
                <a:rPr b="1" lang="en" sz="1200">
                  <a:solidFill>
                    <a:schemeClr val="dk2"/>
                  </a:solidFill>
                  <a:latin typeface="Raleway"/>
                  <a:ea typeface="Raleway"/>
                  <a:cs typeface="Raleway"/>
                  <a:sym typeface="Raleway"/>
                </a:rPr>
                <a:t>Artificial Intelligence is used in many places to detect and predict many things like in this project we use AI Model to specifically learn about Drowsy person and detect them.</a:t>
              </a:r>
              <a:endParaRPr b="1" sz="1200">
                <a:solidFill>
                  <a:schemeClr val="dk2"/>
                </a:solidFill>
                <a:latin typeface="Raleway"/>
                <a:ea typeface="Raleway"/>
                <a:cs typeface="Raleway"/>
                <a:sym typeface="Raleway"/>
              </a:endParaRPr>
            </a:p>
          </p:txBody>
        </p:sp>
      </p:grpSp>
      <p:sp>
        <p:nvSpPr>
          <p:cNvPr id="91" name="Google Shape;91;p15"/>
          <p:cNvSpPr txBox="1"/>
          <p:nvPr/>
        </p:nvSpPr>
        <p:spPr>
          <a:xfrm>
            <a:off x="226625" y="1143000"/>
            <a:ext cx="6474000" cy="3764100"/>
          </a:xfrm>
          <a:prstGeom prst="rect">
            <a:avLst/>
          </a:prstGeom>
          <a:noFill/>
          <a:ln>
            <a:noFill/>
          </a:ln>
        </p:spPr>
        <p:txBody>
          <a:bodyPr anchorCtr="0" anchor="t" bIns="91425" lIns="91425" spcFirstLastPara="1" rIns="91425" wrap="square" tIns="91425">
            <a:noAutofit/>
          </a:bodyPr>
          <a:lstStyle/>
          <a:p>
            <a:pPr indent="0" lvl="0" marL="400050" rtl="0" algn="just">
              <a:lnSpc>
                <a:spcPct val="115000"/>
              </a:lnSpc>
              <a:spcBef>
                <a:spcPts val="0"/>
              </a:spcBef>
              <a:spcAft>
                <a:spcPts val="0"/>
              </a:spcAft>
              <a:buNone/>
            </a:pPr>
            <a:r>
              <a:rPr lang="en" sz="1600">
                <a:solidFill>
                  <a:srgbClr val="FFFFFF"/>
                </a:solidFill>
                <a:latin typeface="Times New Roman"/>
                <a:ea typeface="Times New Roman"/>
                <a:cs typeface="Times New Roman"/>
                <a:sym typeface="Times New Roman"/>
              </a:rPr>
              <a:t>See all the problems occur over We all team members come together and get to the solution to develop an alarm system that detects the person and instantly detects whether the person is drowsy or not. We use the Artificial Neural Network and train it to recognize the facial expression and eye activity of the human.</a:t>
            </a:r>
            <a:endParaRPr sz="1600">
              <a:solidFill>
                <a:srgbClr val="FFFFFF"/>
              </a:solidFill>
              <a:latin typeface="Times New Roman"/>
              <a:ea typeface="Times New Roman"/>
              <a:cs typeface="Times New Roman"/>
              <a:sym typeface="Times New Roman"/>
            </a:endParaRPr>
          </a:p>
          <a:p>
            <a:pPr indent="0" lvl="0" marL="400050" rtl="0" algn="just">
              <a:lnSpc>
                <a:spcPct val="115000"/>
              </a:lnSpc>
              <a:spcBef>
                <a:spcPts val="1000"/>
              </a:spcBef>
              <a:spcAft>
                <a:spcPts val="1000"/>
              </a:spcAft>
              <a:buNone/>
            </a:pPr>
            <a:r>
              <a:rPr lang="en" sz="1500">
                <a:solidFill>
                  <a:srgbClr val="FFFFFF"/>
                </a:solidFill>
                <a:latin typeface="Times New Roman"/>
                <a:ea typeface="Times New Roman"/>
                <a:cs typeface="Times New Roman"/>
                <a:sym typeface="Times New Roman"/>
              </a:rPr>
              <a:t>The Model is trained over many images now when it comes to the work it starts watching over the human and detects its facial expression also it detects the eye activity of the human. When the score of the human goes above 16 the alarm is triggered and the screen becomes red.</a:t>
            </a:r>
            <a:endParaRPr sz="1900">
              <a:solidFill>
                <a:srgbClr val="FFFFFF"/>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5" name="Shape 95"/>
        <p:cNvGrpSpPr/>
        <p:nvPr/>
      </p:nvGrpSpPr>
      <p:grpSpPr>
        <a:xfrm>
          <a:off x="0" y="0"/>
          <a:ext cx="0" cy="0"/>
          <a:chOff x="0" y="0"/>
          <a:chExt cx="0" cy="0"/>
        </a:xfrm>
      </p:grpSpPr>
      <p:pic>
        <p:nvPicPr>
          <p:cNvPr id="96" name="Google Shape;96;p16"/>
          <p:cNvPicPr preferRelativeResize="0"/>
          <p:nvPr/>
        </p:nvPicPr>
        <p:blipFill>
          <a:blip r:embed="rId3">
            <a:alphaModFix/>
          </a:blip>
          <a:stretch>
            <a:fillRect/>
          </a:stretch>
        </p:blipFill>
        <p:spPr>
          <a:xfrm>
            <a:off x="254050" y="65825"/>
            <a:ext cx="8379700" cy="4538850"/>
          </a:xfrm>
          <a:prstGeom prst="rect">
            <a:avLst/>
          </a:prstGeom>
          <a:noFill/>
          <a:ln>
            <a:noFill/>
          </a:ln>
        </p:spPr>
      </p:pic>
      <p:pic>
        <p:nvPicPr>
          <p:cNvPr descr="Piece of duct tape sticking a note to the slide" id="97" name="Google Shape;97;p16"/>
          <p:cNvPicPr preferRelativeResize="0"/>
          <p:nvPr/>
        </p:nvPicPr>
        <p:blipFill rotWithShape="1">
          <a:blip r:embed="rId4">
            <a:alphaModFix/>
          </a:blip>
          <a:srcRect b="10011" l="9244" r="2118" t="5926"/>
          <a:stretch/>
        </p:blipFill>
        <p:spPr>
          <a:xfrm rot="154829">
            <a:off x="2819589" y="62741"/>
            <a:ext cx="3418349" cy="810570"/>
          </a:xfrm>
          <a:prstGeom prst="rect">
            <a:avLst/>
          </a:prstGeom>
          <a:noFill/>
          <a:ln>
            <a:noFill/>
          </a:ln>
        </p:spPr>
      </p:pic>
      <p:sp>
        <p:nvSpPr>
          <p:cNvPr id="98" name="Google Shape;98;p16"/>
          <p:cNvSpPr txBox="1"/>
          <p:nvPr/>
        </p:nvSpPr>
        <p:spPr>
          <a:xfrm>
            <a:off x="2733750" y="-121424"/>
            <a:ext cx="3432900" cy="9030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3000">
                <a:solidFill>
                  <a:schemeClr val="lt2"/>
                </a:solidFill>
                <a:latin typeface="Raleway"/>
                <a:ea typeface="Raleway"/>
                <a:cs typeface="Raleway"/>
                <a:sym typeface="Raleway"/>
              </a:rPr>
              <a:t>Introduction</a:t>
            </a:r>
            <a:endParaRPr b="1" sz="3000">
              <a:solidFill>
                <a:schemeClr val="lt2"/>
              </a:solidFill>
              <a:latin typeface="Raleway"/>
              <a:ea typeface="Raleway"/>
              <a:cs typeface="Raleway"/>
              <a:sym typeface="Raleway"/>
            </a:endParaRPr>
          </a:p>
        </p:txBody>
      </p:sp>
      <p:sp>
        <p:nvSpPr>
          <p:cNvPr id="99" name="Google Shape;99;p16"/>
          <p:cNvSpPr txBox="1"/>
          <p:nvPr/>
        </p:nvSpPr>
        <p:spPr>
          <a:xfrm>
            <a:off x="1050413" y="949850"/>
            <a:ext cx="6956700" cy="3000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500"/>
              <a:t>Signs of Drowsy person. If you notice them, it's time to take urgent action.</a:t>
            </a:r>
            <a:endParaRPr sz="1500"/>
          </a:p>
          <a:p>
            <a:pPr indent="-323850" lvl="0" marL="457200" rtl="0" algn="just">
              <a:spcBef>
                <a:spcPts val="0"/>
              </a:spcBef>
              <a:spcAft>
                <a:spcPts val="0"/>
              </a:spcAft>
              <a:buSzPts val="1500"/>
              <a:buAutoNum type="arabicPeriod"/>
            </a:pPr>
            <a:r>
              <a:rPr lang="en" sz="1500"/>
              <a:t>Reducing in vision - Eyes are not able to see properly</a:t>
            </a:r>
            <a:endParaRPr sz="1500"/>
          </a:p>
          <a:p>
            <a:pPr indent="-323850" lvl="0" marL="457200" rtl="0" algn="just">
              <a:spcBef>
                <a:spcPts val="0"/>
              </a:spcBef>
              <a:spcAft>
                <a:spcPts val="0"/>
              </a:spcAft>
              <a:buSzPts val="1500"/>
              <a:buAutoNum type="arabicPeriod"/>
            </a:pPr>
            <a:r>
              <a:rPr lang="en" sz="1500"/>
              <a:t>Reducing of attention - The mind and the body is not able to coordinate with each other. </a:t>
            </a:r>
            <a:endParaRPr sz="1500"/>
          </a:p>
          <a:p>
            <a:pPr indent="-323850" lvl="0" marL="457200" rtl="0" algn="just">
              <a:spcBef>
                <a:spcPts val="0"/>
              </a:spcBef>
              <a:spcAft>
                <a:spcPts val="0"/>
              </a:spcAft>
              <a:buSzPts val="1500"/>
              <a:buAutoNum type="arabicPeriod"/>
            </a:pPr>
            <a:r>
              <a:rPr lang="en" sz="1500"/>
              <a:t>Lack of concentration and tension on face.</a:t>
            </a:r>
            <a:endParaRPr sz="1500"/>
          </a:p>
          <a:p>
            <a:pPr indent="0" lvl="0" marL="0" rtl="0" algn="just">
              <a:spcBef>
                <a:spcPts val="0"/>
              </a:spcBef>
              <a:spcAft>
                <a:spcPts val="0"/>
              </a:spcAft>
              <a:buNone/>
            </a:pPr>
            <a:r>
              <a:t/>
            </a:r>
            <a:endParaRPr sz="1500"/>
          </a:p>
          <a:p>
            <a:pPr indent="0" lvl="0" marL="0" rtl="0" algn="just">
              <a:spcBef>
                <a:spcPts val="0"/>
              </a:spcBef>
              <a:spcAft>
                <a:spcPts val="0"/>
              </a:spcAft>
              <a:buNone/>
            </a:pPr>
            <a:r>
              <a:rPr lang="en" sz="1500"/>
              <a:t>Artificial Neural Network work on the concept of learning things and assuming or predicting the output. Here by the given above signs we can see that these signs can be learn by a Neural Network and can easily detect about the person. So, we build a model which capture the live real time image of the person and tell whether the person is drowsy or not. </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283100" y="712150"/>
            <a:ext cx="8622300" cy="8142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lang="en" sz="3200"/>
              <a:t>Hardware Use</a:t>
            </a:r>
            <a:endParaRPr sz="3200"/>
          </a:p>
        </p:txBody>
      </p:sp>
      <p:grpSp>
        <p:nvGrpSpPr>
          <p:cNvPr id="105" name="Google Shape;105;p17"/>
          <p:cNvGrpSpPr/>
          <p:nvPr/>
        </p:nvGrpSpPr>
        <p:grpSpPr>
          <a:xfrm>
            <a:off x="6781388" y="2464035"/>
            <a:ext cx="2212050" cy="2537076"/>
            <a:chOff x="6803275" y="395363"/>
            <a:chExt cx="2212050" cy="2537076"/>
          </a:xfrm>
        </p:grpSpPr>
        <p:pic>
          <p:nvPicPr>
            <p:cNvPr id="106" name="Google Shape;106;p17"/>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07" name="Google Shape;107;p17"/>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08" name="Google Shape;108;p17"/>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Artificial Intelligence Model works on Graphical Processing Unit. This means the more GPU we use the more accurately AI learn about the dataset in less time.</a:t>
              </a:r>
              <a:endParaRPr b="1" sz="1200">
                <a:solidFill>
                  <a:schemeClr val="dk2"/>
                </a:solidFill>
                <a:latin typeface="Raleway"/>
                <a:ea typeface="Raleway"/>
                <a:cs typeface="Raleway"/>
                <a:sym typeface="Raleway"/>
              </a:endParaRPr>
            </a:p>
          </p:txBody>
        </p:sp>
      </p:grpSp>
      <p:sp>
        <p:nvSpPr>
          <p:cNvPr id="109" name="Google Shape;109;p17"/>
          <p:cNvSpPr txBox="1"/>
          <p:nvPr/>
        </p:nvSpPr>
        <p:spPr>
          <a:xfrm>
            <a:off x="394150" y="1566700"/>
            <a:ext cx="6099300" cy="325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en" sz="1700">
                <a:solidFill>
                  <a:srgbClr val="FFFFFF"/>
                </a:solidFill>
                <a:latin typeface="Times New Roman"/>
                <a:ea typeface="Times New Roman"/>
                <a:cs typeface="Times New Roman"/>
                <a:sym typeface="Times New Roman"/>
              </a:rPr>
              <a:t>The hardware required to run the software are as follow:</a:t>
            </a:r>
            <a:endParaRPr sz="1700">
              <a:solidFill>
                <a:srgbClr val="FFFFFF"/>
              </a:solidFill>
              <a:latin typeface="Times New Roman"/>
              <a:ea typeface="Times New Roman"/>
              <a:cs typeface="Times New Roman"/>
              <a:sym typeface="Times New Roman"/>
            </a:endParaRPr>
          </a:p>
          <a:p>
            <a:pPr indent="-336550" lvl="1" marL="457200" rtl="0" algn="l">
              <a:lnSpc>
                <a:spcPct val="115000"/>
              </a:lnSpc>
              <a:spcBef>
                <a:spcPts val="1000"/>
              </a:spcBef>
              <a:spcAft>
                <a:spcPts val="0"/>
              </a:spcAft>
              <a:buClr>
                <a:srgbClr val="FFFFFF"/>
              </a:buClr>
              <a:buSzPts val="1700"/>
              <a:buFont typeface="Times New Roman"/>
              <a:buAutoNum type="alphaLcPeriod"/>
            </a:pPr>
            <a:r>
              <a:rPr lang="en" sz="1700">
                <a:solidFill>
                  <a:srgbClr val="FFFFFF"/>
                </a:solidFill>
                <a:latin typeface="Times New Roman"/>
                <a:ea typeface="Times New Roman"/>
                <a:cs typeface="Times New Roman"/>
                <a:sym typeface="Times New Roman"/>
              </a:rPr>
              <a:t>Intel i3 7th gen processor or Above</a:t>
            </a:r>
            <a:endParaRPr sz="1700">
              <a:solidFill>
                <a:srgbClr val="FFFFFF"/>
              </a:solidFill>
              <a:latin typeface="Times New Roman"/>
              <a:ea typeface="Times New Roman"/>
              <a:cs typeface="Times New Roman"/>
              <a:sym typeface="Times New Roman"/>
            </a:endParaRPr>
          </a:p>
          <a:p>
            <a:pPr indent="-336550" lvl="1" marL="457200" rtl="0" algn="l">
              <a:lnSpc>
                <a:spcPct val="115000"/>
              </a:lnSpc>
              <a:spcBef>
                <a:spcPts val="0"/>
              </a:spcBef>
              <a:spcAft>
                <a:spcPts val="0"/>
              </a:spcAft>
              <a:buClr>
                <a:srgbClr val="FFFFFF"/>
              </a:buClr>
              <a:buSzPts val="1700"/>
              <a:buFont typeface="Times New Roman"/>
              <a:buAutoNum type="alphaLcPeriod"/>
            </a:pPr>
            <a:r>
              <a:rPr lang="en" sz="1700">
                <a:solidFill>
                  <a:srgbClr val="FFFFFF"/>
                </a:solidFill>
                <a:latin typeface="Times New Roman"/>
                <a:ea typeface="Times New Roman"/>
                <a:cs typeface="Times New Roman"/>
                <a:sym typeface="Times New Roman"/>
              </a:rPr>
              <a:t>Nvidia Geforce 900M series of Above/AMD Risen 3 or above</a:t>
            </a:r>
            <a:endParaRPr sz="1700">
              <a:solidFill>
                <a:srgbClr val="FFFFFF"/>
              </a:solidFill>
              <a:latin typeface="Times New Roman"/>
              <a:ea typeface="Times New Roman"/>
              <a:cs typeface="Times New Roman"/>
              <a:sym typeface="Times New Roman"/>
            </a:endParaRPr>
          </a:p>
          <a:p>
            <a:pPr indent="-336550" lvl="1" marL="457200" rtl="0" algn="l">
              <a:lnSpc>
                <a:spcPct val="115000"/>
              </a:lnSpc>
              <a:spcBef>
                <a:spcPts val="0"/>
              </a:spcBef>
              <a:spcAft>
                <a:spcPts val="0"/>
              </a:spcAft>
              <a:buClr>
                <a:srgbClr val="FFFFFF"/>
              </a:buClr>
              <a:buSzPts val="1700"/>
              <a:buFont typeface="Times New Roman"/>
              <a:buAutoNum type="alphaLcPeriod"/>
            </a:pPr>
            <a:r>
              <a:rPr lang="en" sz="1700">
                <a:solidFill>
                  <a:srgbClr val="FFFFFF"/>
                </a:solidFill>
                <a:latin typeface="Times New Roman"/>
                <a:ea typeface="Times New Roman"/>
                <a:cs typeface="Times New Roman"/>
                <a:sym typeface="Times New Roman"/>
              </a:rPr>
              <a:t>Web Camera</a:t>
            </a:r>
            <a:endParaRPr sz="1900">
              <a:solidFill>
                <a:srgbClr val="FFFFF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8"/>
          <p:cNvSpPr txBox="1"/>
          <p:nvPr>
            <p:ph type="title"/>
          </p:nvPr>
        </p:nvSpPr>
        <p:spPr>
          <a:xfrm>
            <a:off x="-9925" y="640475"/>
            <a:ext cx="4522800" cy="81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sz="2400">
                <a:solidFill>
                  <a:schemeClr val="dk2"/>
                </a:solidFill>
              </a:rPr>
              <a:t>Software and Libraries Use</a:t>
            </a:r>
            <a:endParaRPr b="0" sz="2400">
              <a:solidFill>
                <a:schemeClr val="dk2"/>
              </a:solidFill>
            </a:endParaRPr>
          </a:p>
        </p:txBody>
      </p:sp>
      <p:pic>
        <p:nvPicPr>
          <p:cNvPr id="115" name="Google Shape;115;p18"/>
          <p:cNvPicPr preferRelativeResize="0"/>
          <p:nvPr/>
        </p:nvPicPr>
        <p:blipFill>
          <a:blip r:embed="rId3">
            <a:alphaModFix/>
          </a:blip>
          <a:stretch>
            <a:fillRect/>
          </a:stretch>
        </p:blipFill>
        <p:spPr>
          <a:xfrm>
            <a:off x="4512875" y="0"/>
            <a:ext cx="4631124" cy="5143500"/>
          </a:xfrm>
          <a:prstGeom prst="rect">
            <a:avLst/>
          </a:prstGeom>
          <a:noFill/>
          <a:ln>
            <a:noFill/>
          </a:ln>
        </p:spPr>
      </p:pic>
      <p:sp>
        <p:nvSpPr>
          <p:cNvPr id="116" name="Google Shape;116;p18"/>
          <p:cNvSpPr txBox="1"/>
          <p:nvPr/>
        </p:nvSpPr>
        <p:spPr>
          <a:xfrm>
            <a:off x="394150" y="1458875"/>
            <a:ext cx="3882300" cy="34290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Font typeface="Lato"/>
              <a:buAutoNum type="arabicPeriod"/>
            </a:pPr>
            <a:r>
              <a:rPr lang="en">
                <a:latin typeface="Lato"/>
                <a:ea typeface="Lato"/>
                <a:cs typeface="Lato"/>
                <a:sym typeface="Lato"/>
              </a:rPr>
              <a:t>Windows OS/ Linux OS/ Mac OS</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AutoNum type="arabicPeriod"/>
            </a:pPr>
            <a:r>
              <a:rPr lang="en">
                <a:latin typeface="Lato"/>
                <a:ea typeface="Lato"/>
                <a:cs typeface="Lato"/>
                <a:sym typeface="Lato"/>
              </a:rPr>
              <a:t>Python 3.7.6 (Above)</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AutoNum type="arabicPeriod"/>
            </a:pPr>
            <a:r>
              <a:rPr lang="en">
                <a:latin typeface="Lato"/>
                <a:ea typeface="Lato"/>
                <a:cs typeface="Lato"/>
                <a:sym typeface="Lato"/>
              </a:rPr>
              <a:t>Libraries Require:</a:t>
            </a:r>
            <a:endParaRPr>
              <a:latin typeface="Lato"/>
              <a:ea typeface="Lato"/>
              <a:cs typeface="Lato"/>
              <a:sym typeface="Lato"/>
            </a:endParaRPr>
          </a:p>
          <a:p>
            <a:pPr indent="-317500" lvl="1" marL="914400" rtl="0" algn="l">
              <a:lnSpc>
                <a:spcPct val="115000"/>
              </a:lnSpc>
              <a:spcBef>
                <a:spcPts val="0"/>
              </a:spcBef>
              <a:spcAft>
                <a:spcPts val="0"/>
              </a:spcAft>
              <a:buSzPts val="1400"/>
              <a:buFont typeface="Lato"/>
              <a:buChar char="○"/>
            </a:pPr>
            <a:r>
              <a:rPr lang="en">
                <a:latin typeface="Lato"/>
                <a:ea typeface="Lato"/>
                <a:cs typeface="Lato"/>
                <a:sym typeface="Lato"/>
              </a:rPr>
              <a:t>OS Library</a:t>
            </a:r>
            <a:endParaRPr>
              <a:latin typeface="Lato"/>
              <a:ea typeface="Lato"/>
              <a:cs typeface="Lato"/>
              <a:sym typeface="Lato"/>
            </a:endParaRPr>
          </a:p>
          <a:p>
            <a:pPr indent="-317500" lvl="1" marL="914400" rtl="0" algn="l">
              <a:lnSpc>
                <a:spcPct val="115000"/>
              </a:lnSpc>
              <a:spcBef>
                <a:spcPts val="0"/>
              </a:spcBef>
              <a:spcAft>
                <a:spcPts val="0"/>
              </a:spcAft>
              <a:buSzPts val="1400"/>
              <a:buFont typeface="Lato"/>
              <a:buChar char="○"/>
            </a:pPr>
            <a:r>
              <a:rPr lang="en">
                <a:latin typeface="Lato"/>
                <a:ea typeface="Lato"/>
                <a:cs typeface="Lato"/>
                <a:sym typeface="Lato"/>
              </a:rPr>
              <a:t>Numpy Library</a:t>
            </a:r>
            <a:endParaRPr>
              <a:latin typeface="Lato"/>
              <a:ea typeface="Lato"/>
              <a:cs typeface="Lato"/>
              <a:sym typeface="Lato"/>
            </a:endParaRPr>
          </a:p>
          <a:p>
            <a:pPr indent="-317500" lvl="1" marL="914400" rtl="0" algn="l">
              <a:lnSpc>
                <a:spcPct val="115000"/>
              </a:lnSpc>
              <a:spcBef>
                <a:spcPts val="0"/>
              </a:spcBef>
              <a:spcAft>
                <a:spcPts val="0"/>
              </a:spcAft>
              <a:buSzPts val="1400"/>
              <a:buFont typeface="Lato"/>
              <a:buChar char="○"/>
            </a:pPr>
            <a:r>
              <a:rPr lang="en">
                <a:latin typeface="Lato"/>
                <a:ea typeface="Lato"/>
                <a:cs typeface="Lato"/>
                <a:sym typeface="Lato"/>
              </a:rPr>
              <a:t>Keras Library</a:t>
            </a:r>
            <a:endParaRPr>
              <a:latin typeface="Lato"/>
              <a:ea typeface="Lato"/>
              <a:cs typeface="Lato"/>
              <a:sym typeface="Lato"/>
            </a:endParaRPr>
          </a:p>
          <a:p>
            <a:pPr indent="-317500" lvl="1" marL="914400" rtl="0" algn="l">
              <a:lnSpc>
                <a:spcPct val="115000"/>
              </a:lnSpc>
              <a:spcBef>
                <a:spcPts val="0"/>
              </a:spcBef>
              <a:spcAft>
                <a:spcPts val="0"/>
              </a:spcAft>
              <a:buSzPts val="1400"/>
              <a:buFont typeface="Lato"/>
              <a:buChar char="○"/>
            </a:pPr>
            <a:r>
              <a:rPr lang="en">
                <a:latin typeface="Lato"/>
                <a:ea typeface="Lato"/>
                <a:cs typeface="Lato"/>
                <a:sym typeface="Lato"/>
              </a:rPr>
              <a:t>Shutil Library</a:t>
            </a:r>
            <a:endParaRPr>
              <a:latin typeface="Lato"/>
              <a:ea typeface="Lato"/>
              <a:cs typeface="Lato"/>
              <a:sym typeface="Lato"/>
            </a:endParaRPr>
          </a:p>
          <a:p>
            <a:pPr indent="-317500" lvl="1" marL="914400" rtl="0" algn="l">
              <a:lnSpc>
                <a:spcPct val="115000"/>
              </a:lnSpc>
              <a:spcBef>
                <a:spcPts val="0"/>
              </a:spcBef>
              <a:spcAft>
                <a:spcPts val="0"/>
              </a:spcAft>
              <a:buSzPts val="1400"/>
              <a:buFont typeface="Lato"/>
              <a:buChar char="○"/>
            </a:pPr>
            <a:r>
              <a:rPr lang="en">
                <a:latin typeface="Lato"/>
                <a:ea typeface="Lato"/>
                <a:cs typeface="Lato"/>
                <a:sym typeface="Lato"/>
              </a:rPr>
              <a:t>Random Library</a:t>
            </a:r>
            <a:endParaRPr>
              <a:latin typeface="Lato"/>
              <a:ea typeface="Lato"/>
              <a:cs typeface="Lato"/>
              <a:sym typeface="Lato"/>
            </a:endParaRPr>
          </a:p>
          <a:p>
            <a:pPr indent="-317500" lvl="1" marL="914400" rtl="0" algn="l">
              <a:lnSpc>
                <a:spcPct val="115000"/>
              </a:lnSpc>
              <a:spcBef>
                <a:spcPts val="0"/>
              </a:spcBef>
              <a:spcAft>
                <a:spcPts val="0"/>
              </a:spcAft>
              <a:buSzPts val="1400"/>
              <a:buFont typeface="Lato"/>
              <a:buChar char="○"/>
            </a:pPr>
            <a:r>
              <a:rPr lang="en">
                <a:latin typeface="Lato"/>
                <a:ea typeface="Lato"/>
                <a:cs typeface="Lato"/>
                <a:sym typeface="Lato"/>
              </a:rPr>
              <a:t>Matplotlib Library</a:t>
            </a:r>
            <a:endParaRPr>
              <a:latin typeface="Lato"/>
              <a:ea typeface="Lato"/>
              <a:cs typeface="Lato"/>
              <a:sym typeface="Lato"/>
            </a:endParaRPr>
          </a:p>
          <a:p>
            <a:pPr indent="-317500" lvl="1" marL="914400" rtl="0" algn="l">
              <a:lnSpc>
                <a:spcPct val="115000"/>
              </a:lnSpc>
              <a:spcBef>
                <a:spcPts val="0"/>
              </a:spcBef>
              <a:spcAft>
                <a:spcPts val="0"/>
              </a:spcAft>
              <a:buSzPts val="1400"/>
              <a:buFont typeface="Lato"/>
              <a:buChar char="○"/>
            </a:pPr>
            <a:r>
              <a:rPr lang="en">
                <a:latin typeface="Lato"/>
                <a:ea typeface="Lato"/>
                <a:cs typeface="Lato"/>
                <a:sym typeface="Lato"/>
              </a:rPr>
              <a:t>Pygame Library</a:t>
            </a:r>
            <a:endParaRPr>
              <a:latin typeface="Lato"/>
              <a:ea typeface="Lato"/>
              <a:cs typeface="Lato"/>
              <a:sym typeface="Lato"/>
            </a:endParaRPr>
          </a:p>
          <a:p>
            <a:pPr indent="-317500" lvl="1" marL="914400" rtl="0" algn="l">
              <a:lnSpc>
                <a:spcPct val="115000"/>
              </a:lnSpc>
              <a:spcBef>
                <a:spcPts val="0"/>
              </a:spcBef>
              <a:spcAft>
                <a:spcPts val="0"/>
              </a:spcAft>
              <a:buSzPts val="1400"/>
              <a:buFont typeface="Lato"/>
              <a:buChar char="○"/>
            </a:pPr>
            <a:r>
              <a:rPr lang="en">
                <a:latin typeface="Lato"/>
                <a:ea typeface="Lato"/>
                <a:cs typeface="Lato"/>
                <a:sym typeface="Lato"/>
              </a:rPr>
              <a:t>OpenCV Library</a:t>
            </a:r>
            <a:endParaRPr>
              <a:latin typeface="Lato"/>
              <a:ea typeface="Lato"/>
              <a:cs typeface="Lato"/>
              <a:sym typeface="Lato"/>
            </a:endParaRPr>
          </a:p>
          <a:p>
            <a:pPr indent="-317500" lvl="1" marL="914400" rtl="0" algn="l">
              <a:lnSpc>
                <a:spcPct val="115000"/>
              </a:lnSpc>
              <a:spcBef>
                <a:spcPts val="0"/>
              </a:spcBef>
              <a:spcAft>
                <a:spcPts val="0"/>
              </a:spcAft>
              <a:buSzPts val="1400"/>
              <a:buFont typeface="Lato"/>
              <a:buChar char="○"/>
            </a:pPr>
            <a:r>
              <a:rPr lang="en">
                <a:latin typeface="Lato"/>
                <a:ea typeface="Lato"/>
                <a:cs typeface="Lato"/>
                <a:sym typeface="Lato"/>
              </a:rPr>
              <a:t>Time Library</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0" name="Shape 120"/>
        <p:cNvGrpSpPr/>
        <p:nvPr/>
      </p:nvGrpSpPr>
      <p:grpSpPr>
        <a:xfrm>
          <a:off x="0" y="0"/>
          <a:ext cx="0" cy="0"/>
          <a:chOff x="0" y="0"/>
          <a:chExt cx="0" cy="0"/>
        </a:xfrm>
      </p:grpSpPr>
      <p:pic>
        <p:nvPicPr>
          <p:cNvPr id="121" name="Google Shape;121;p19"/>
          <p:cNvPicPr preferRelativeResize="0"/>
          <p:nvPr/>
        </p:nvPicPr>
        <p:blipFill>
          <a:blip r:embed="rId3">
            <a:alphaModFix/>
          </a:blip>
          <a:stretch>
            <a:fillRect/>
          </a:stretch>
        </p:blipFill>
        <p:spPr>
          <a:xfrm>
            <a:off x="4394650" y="162725"/>
            <a:ext cx="4434049" cy="4818049"/>
          </a:xfrm>
          <a:prstGeom prst="rect">
            <a:avLst/>
          </a:prstGeom>
          <a:noFill/>
          <a:ln>
            <a:noFill/>
          </a:ln>
        </p:spPr>
      </p:pic>
      <p:pic>
        <p:nvPicPr>
          <p:cNvPr descr="Piece of duct tape sticking a note to the slide" id="122" name="Google Shape;122;p19"/>
          <p:cNvPicPr preferRelativeResize="0"/>
          <p:nvPr/>
        </p:nvPicPr>
        <p:blipFill rotWithShape="1">
          <a:blip r:embed="rId4">
            <a:alphaModFix/>
          </a:blip>
          <a:srcRect b="10011" l="9244" r="2118" t="5926"/>
          <a:stretch/>
        </p:blipFill>
        <p:spPr>
          <a:xfrm rot="154828">
            <a:off x="5575675" y="147301"/>
            <a:ext cx="2072000" cy="736050"/>
          </a:xfrm>
          <a:prstGeom prst="rect">
            <a:avLst/>
          </a:prstGeom>
          <a:noFill/>
          <a:ln>
            <a:noFill/>
          </a:ln>
        </p:spPr>
      </p:pic>
      <p:sp>
        <p:nvSpPr>
          <p:cNvPr id="123" name="Google Shape;123;p19"/>
          <p:cNvSpPr txBox="1"/>
          <p:nvPr/>
        </p:nvSpPr>
        <p:spPr>
          <a:xfrm>
            <a:off x="4934638" y="746522"/>
            <a:ext cx="3432900" cy="76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700">
                <a:solidFill>
                  <a:schemeClr val="lt2"/>
                </a:solidFill>
                <a:latin typeface="Raleway"/>
                <a:ea typeface="Raleway"/>
                <a:cs typeface="Raleway"/>
                <a:sym typeface="Raleway"/>
              </a:rPr>
              <a:t>Testing &amp; Examples</a:t>
            </a:r>
            <a:endParaRPr b="1" sz="2700">
              <a:solidFill>
                <a:schemeClr val="lt2"/>
              </a:solidFill>
              <a:latin typeface="Raleway"/>
              <a:ea typeface="Raleway"/>
              <a:cs typeface="Raleway"/>
              <a:sym typeface="Raleway"/>
            </a:endParaRPr>
          </a:p>
        </p:txBody>
      </p:sp>
      <p:sp>
        <p:nvSpPr>
          <p:cNvPr id="124" name="Google Shape;124;p19"/>
          <p:cNvSpPr txBox="1"/>
          <p:nvPr>
            <p:ph idx="4294967295" type="body"/>
          </p:nvPr>
        </p:nvSpPr>
        <p:spPr>
          <a:xfrm>
            <a:off x="4895213" y="1397180"/>
            <a:ext cx="3432900" cy="3327900"/>
          </a:xfrm>
          <a:prstGeom prst="rect">
            <a:avLst/>
          </a:prstGeom>
        </p:spPr>
        <p:txBody>
          <a:bodyPr anchorCtr="0" anchor="t" bIns="91425" lIns="91425" spcFirstLastPara="1" rIns="91425" wrap="square" tIns="91425">
            <a:noAutofit/>
          </a:bodyPr>
          <a:lstStyle/>
          <a:p>
            <a:pPr indent="-323850" lvl="0" marL="457200" rtl="0" algn="just">
              <a:spcBef>
                <a:spcPts val="1000"/>
              </a:spcBef>
              <a:spcAft>
                <a:spcPts val="0"/>
              </a:spcAft>
              <a:buClr>
                <a:schemeClr val="dk1"/>
              </a:buClr>
              <a:buSzPts val="1500"/>
              <a:buFont typeface="Raleway"/>
              <a:buChar char="➔"/>
            </a:pPr>
            <a:r>
              <a:rPr lang="en" sz="1300">
                <a:latin typeface="Arial"/>
                <a:ea typeface="Arial"/>
                <a:cs typeface="Arial"/>
                <a:sym typeface="Arial"/>
              </a:rPr>
              <a:t>The tests were conducted in various conditions including: </a:t>
            </a:r>
            <a:endParaRPr sz="1300">
              <a:latin typeface="Arial"/>
              <a:ea typeface="Arial"/>
              <a:cs typeface="Arial"/>
              <a:sym typeface="Arial"/>
            </a:endParaRPr>
          </a:p>
          <a:p>
            <a:pPr indent="-323850" lvl="1" marL="914400" rtl="0" algn="just">
              <a:spcBef>
                <a:spcPts val="1000"/>
              </a:spcBef>
              <a:spcAft>
                <a:spcPts val="0"/>
              </a:spcAft>
              <a:buSzPts val="1500"/>
              <a:buFont typeface="Raleway"/>
              <a:buChar char="◆"/>
            </a:pPr>
            <a:r>
              <a:rPr lang="en" sz="1300">
                <a:latin typeface="Arial"/>
                <a:ea typeface="Arial"/>
                <a:cs typeface="Arial"/>
                <a:sym typeface="Arial"/>
              </a:rPr>
              <a:t>Different lighting conditions.</a:t>
            </a:r>
            <a:endParaRPr sz="1300">
              <a:latin typeface="Arial"/>
              <a:ea typeface="Arial"/>
              <a:cs typeface="Arial"/>
              <a:sym typeface="Arial"/>
            </a:endParaRPr>
          </a:p>
          <a:p>
            <a:pPr indent="-323850" lvl="1" marL="914400" rtl="0" algn="just">
              <a:spcBef>
                <a:spcPts val="0"/>
              </a:spcBef>
              <a:spcAft>
                <a:spcPts val="0"/>
              </a:spcAft>
              <a:buSzPts val="1500"/>
              <a:buFont typeface="Raleway"/>
              <a:buChar char="◆"/>
            </a:pPr>
            <a:r>
              <a:rPr lang="en" sz="1300">
                <a:latin typeface="Arial"/>
                <a:ea typeface="Arial"/>
                <a:cs typeface="Arial"/>
                <a:sym typeface="Arial"/>
              </a:rPr>
              <a:t>Drivers' posture and position of the automobile drivers face.</a:t>
            </a:r>
            <a:endParaRPr sz="1300">
              <a:latin typeface="Arial"/>
              <a:ea typeface="Arial"/>
              <a:cs typeface="Arial"/>
              <a:sym typeface="Arial"/>
            </a:endParaRPr>
          </a:p>
          <a:p>
            <a:pPr indent="-323850" lvl="1" marL="914400" rtl="0" algn="just">
              <a:spcBef>
                <a:spcPts val="0"/>
              </a:spcBef>
              <a:spcAft>
                <a:spcPts val="0"/>
              </a:spcAft>
              <a:buSzPts val="1500"/>
              <a:buFont typeface="Raleway"/>
              <a:buChar char="◆"/>
            </a:pPr>
            <a:r>
              <a:rPr lang="en" sz="1300">
                <a:latin typeface="Arial"/>
                <a:ea typeface="Arial"/>
                <a:cs typeface="Arial"/>
                <a:sym typeface="Arial"/>
              </a:rPr>
              <a:t>Drivers with spectacle</a:t>
            </a:r>
            <a:endParaRPr sz="1300">
              <a:latin typeface="Raleway"/>
              <a:ea typeface="Raleway"/>
              <a:cs typeface="Raleway"/>
              <a:sym typeface="Raleway"/>
            </a:endParaRPr>
          </a:p>
        </p:txBody>
      </p:sp>
      <p:pic>
        <p:nvPicPr>
          <p:cNvPr id="125" name="Google Shape;125;p19"/>
          <p:cNvPicPr preferRelativeResize="0"/>
          <p:nvPr/>
        </p:nvPicPr>
        <p:blipFill>
          <a:blip r:embed="rId5">
            <a:alphaModFix/>
          </a:blip>
          <a:stretch>
            <a:fillRect/>
          </a:stretch>
        </p:blipFill>
        <p:spPr>
          <a:xfrm>
            <a:off x="256175" y="907800"/>
            <a:ext cx="4020200" cy="3327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0"/>
          <p:cNvPicPr preferRelativeResize="0"/>
          <p:nvPr/>
        </p:nvPicPr>
        <p:blipFill>
          <a:blip r:embed="rId3">
            <a:alphaModFix/>
          </a:blip>
          <a:stretch>
            <a:fillRect/>
          </a:stretch>
        </p:blipFill>
        <p:spPr>
          <a:xfrm>
            <a:off x="0" y="172100"/>
            <a:ext cx="3093975" cy="1843100"/>
          </a:xfrm>
          <a:prstGeom prst="rect">
            <a:avLst/>
          </a:prstGeom>
          <a:noFill/>
          <a:ln>
            <a:noFill/>
          </a:ln>
        </p:spPr>
      </p:pic>
      <p:pic>
        <p:nvPicPr>
          <p:cNvPr id="131" name="Google Shape;131;p20"/>
          <p:cNvPicPr preferRelativeResize="0"/>
          <p:nvPr/>
        </p:nvPicPr>
        <p:blipFill>
          <a:blip r:embed="rId4">
            <a:alphaModFix/>
          </a:blip>
          <a:stretch>
            <a:fillRect/>
          </a:stretch>
        </p:blipFill>
        <p:spPr>
          <a:xfrm>
            <a:off x="0" y="2549350"/>
            <a:ext cx="3093975" cy="1906975"/>
          </a:xfrm>
          <a:prstGeom prst="rect">
            <a:avLst/>
          </a:prstGeom>
          <a:noFill/>
          <a:ln>
            <a:noFill/>
          </a:ln>
        </p:spPr>
      </p:pic>
      <p:pic>
        <p:nvPicPr>
          <p:cNvPr id="132" name="Google Shape;132;p20"/>
          <p:cNvPicPr preferRelativeResize="0"/>
          <p:nvPr/>
        </p:nvPicPr>
        <p:blipFill>
          <a:blip r:embed="rId5">
            <a:alphaModFix/>
          </a:blip>
          <a:stretch>
            <a:fillRect/>
          </a:stretch>
        </p:blipFill>
        <p:spPr>
          <a:xfrm>
            <a:off x="3261475" y="172100"/>
            <a:ext cx="2926476" cy="1843100"/>
          </a:xfrm>
          <a:prstGeom prst="rect">
            <a:avLst/>
          </a:prstGeom>
          <a:noFill/>
          <a:ln>
            <a:noFill/>
          </a:ln>
        </p:spPr>
      </p:pic>
      <p:sp>
        <p:nvSpPr>
          <p:cNvPr id="133" name="Google Shape;133;p20"/>
          <p:cNvSpPr txBox="1"/>
          <p:nvPr/>
        </p:nvSpPr>
        <p:spPr>
          <a:xfrm>
            <a:off x="39425" y="2088925"/>
            <a:ext cx="3039300" cy="386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2"/>
              </a:buClr>
              <a:buSzPts val="1100"/>
              <a:buFont typeface="Arial"/>
              <a:buNone/>
            </a:pPr>
            <a:r>
              <a:rPr lang="en" sz="1100">
                <a:solidFill>
                  <a:srgbClr val="FFFFFF"/>
                </a:solidFill>
              </a:rPr>
              <a:t>Eye Open(Center Position)</a:t>
            </a:r>
            <a:endParaRPr>
              <a:solidFill>
                <a:srgbClr val="FFFFFF"/>
              </a:solidFill>
              <a:latin typeface="Lato"/>
              <a:ea typeface="Lato"/>
              <a:cs typeface="Lato"/>
              <a:sym typeface="Lato"/>
            </a:endParaRPr>
          </a:p>
        </p:txBody>
      </p:sp>
      <p:pic>
        <p:nvPicPr>
          <p:cNvPr id="134" name="Google Shape;134;p20"/>
          <p:cNvPicPr preferRelativeResize="0"/>
          <p:nvPr/>
        </p:nvPicPr>
        <p:blipFill>
          <a:blip r:embed="rId6">
            <a:alphaModFix/>
          </a:blip>
          <a:stretch>
            <a:fillRect/>
          </a:stretch>
        </p:blipFill>
        <p:spPr>
          <a:xfrm>
            <a:off x="3261475" y="2571750"/>
            <a:ext cx="2926476" cy="1906975"/>
          </a:xfrm>
          <a:prstGeom prst="rect">
            <a:avLst/>
          </a:prstGeom>
          <a:noFill/>
          <a:ln>
            <a:noFill/>
          </a:ln>
        </p:spPr>
      </p:pic>
      <p:sp>
        <p:nvSpPr>
          <p:cNvPr id="135" name="Google Shape;135;p20"/>
          <p:cNvSpPr txBox="1"/>
          <p:nvPr/>
        </p:nvSpPr>
        <p:spPr>
          <a:xfrm>
            <a:off x="3212575" y="2100125"/>
            <a:ext cx="2975400" cy="386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2"/>
              </a:buClr>
              <a:buSzPts val="1100"/>
              <a:buFont typeface="Arial"/>
              <a:buNone/>
            </a:pPr>
            <a:r>
              <a:rPr lang="en" sz="1100">
                <a:solidFill>
                  <a:srgbClr val="FFFFFF"/>
                </a:solidFill>
              </a:rPr>
              <a:t>Eye Open (Left Position)</a:t>
            </a:r>
            <a:endParaRPr>
              <a:solidFill>
                <a:srgbClr val="FFFFFF"/>
              </a:solidFill>
              <a:latin typeface="Lato"/>
              <a:ea typeface="Lato"/>
              <a:cs typeface="Lato"/>
              <a:sym typeface="Lato"/>
            </a:endParaRPr>
          </a:p>
        </p:txBody>
      </p:sp>
      <p:sp>
        <p:nvSpPr>
          <p:cNvPr id="136" name="Google Shape;136;p20"/>
          <p:cNvSpPr txBox="1"/>
          <p:nvPr/>
        </p:nvSpPr>
        <p:spPr>
          <a:xfrm>
            <a:off x="54675" y="4640300"/>
            <a:ext cx="3039300" cy="386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2"/>
              </a:buClr>
              <a:buSzPts val="1100"/>
              <a:buFont typeface="Arial"/>
              <a:buNone/>
            </a:pPr>
            <a:r>
              <a:rPr lang="en" sz="1100">
                <a:solidFill>
                  <a:srgbClr val="FFFFFF"/>
                </a:solidFill>
              </a:rPr>
              <a:t>Eye Close (Center Position</a:t>
            </a:r>
            <a:endParaRPr>
              <a:solidFill>
                <a:srgbClr val="FFFFFF"/>
              </a:solidFill>
              <a:latin typeface="Lato"/>
              <a:ea typeface="Lato"/>
              <a:cs typeface="Lato"/>
              <a:sym typeface="Lato"/>
            </a:endParaRPr>
          </a:p>
        </p:txBody>
      </p:sp>
      <p:sp>
        <p:nvSpPr>
          <p:cNvPr id="137" name="Google Shape;137;p20"/>
          <p:cNvSpPr txBox="1"/>
          <p:nvPr/>
        </p:nvSpPr>
        <p:spPr>
          <a:xfrm>
            <a:off x="3346425" y="4640300"/>
            <a:ext cx="2847000" cy="386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2"/>
              </a:buClr>
              <a:buSzPts val="1100"/>
              <a:buFont typeface="Arial"/>
              <a:buNone/>
            </a:pPr>
            <a:r>
              <a:rPr lang="en" sz="1100">
                <a:solidFill>
                  <a:srgbClr val="FFFFFF"/>
                </a:solidFill>
              </a:rPr>
              <a:t>Eye Close (Left Position)</a:t>
            </a:r>
            <a:endParaRPr>
              <a:solidFill>
                <a:srgbClr val="FFFFFF"/>
              </a:solidFill>
              <a:latin typeface="Lato"/>
              <a:ea typeface="Lato"/>
              <a:cs typeface="Lato"/>
              <a:sym typeface="Lato"/>
            </a:endParaRPr>
          </a:p>
        </p:txBody>
      </p:sp>
      <p:sp>
        <p:nvSpPr>
          <p:cNvPr id="138" name="Google Shape;138;p20"/>
          <p:cNvSpPr txBox="1"/>
          <p:nvPr/>
        </p:nvSpPr>
        <p:spPr>
          <a:xfrm>
            <a:off x="6257625" y="2100125"/>
            <a:ext cx="2847000" cy="386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2"/>
              </a:buClr>
              <a:buSzPts val="1100"/>
              <a:buFont typeface="Arial"/>
              <a:buNone/>
            </a:pPr>
            <a:r>
              <a:rPr lang="en" sz="1100">
                <a:solidFill>
                  <a:srgbClr val="FFFFFF"/>
                </a:solidFill>
              </a:rPr>
              <a:t>Eye Open (Right Position)</a:t>
            </a:r>
            <a:endParaRPr>
              <a:solidFill>
                <a:srgbClr val="FFFFFF"/>
              </a:solidFill>
              <a:latin typeface="Lato"/>
              <a:ea typeface="Lato"/>
              <a:cs typeface="Lato"/>
              <a:sym typeface="Lato"/>
            </a:endParaRPr>
          </a:p>
        </p:txBody>
      </p:sp>
      <p:sp>
        <p:nvSpPr>
          <p:cNvPr id="139" name="Google Shape;139;p20"/>
          <p:cNvSpPr txBox="1"/>
          <p:nvPr/>
        </p:nvSpPr>
        <p:spPr>
          <a:xfrm>
            <a:off x="6306200" y="4640300"/>
            <a:ext cx="2781900" cy="3867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2"/>
              </a:buClr>
              <a:buSzPts val="1100"/>
              <a:buFont typeface="Arial"/>
              <a:buNone/>
            </a:pPr>
            <a:r>
              <a:rPr lang="en" sz="1100">
                <a:solidFill>
                  <a:srgbClr val="FFFFFF"/>
                </a:solidFill>
              </a:rPr>
              <a:t>Eye Close (Right Position)</a:t>
            </a:r>
            <a:endParaRPr>
              <a:solidFill>
                <a:srgbClr val="FFFFFF"/>
              </a:solidFill>
              <a:latin typeface="Lato"/>
              <a:ea typeface="Lato"/>
              <a:cs typeface="Lato"/>
              <a:sym typeface="Lato"/>
            </a:endParaRPr>
          </a:p>
        </p:txBody>
      </p:sp>
      <p:pic>
        <p:nvPicPr>
          <p:cNvPr id="140" name="Google Shape;140;p20"/>
          <p:cNvPicPr preferRelativeResize="0"/>
          <p:nvPr/>
        </p:nvPicPr>
        <p:blipFill>
          <a:blip r:embed="rId7">
            <a:alphaModFix/>
          </a:blip>
          <a:stretch>
            <a:fillRect/>
          </a:stretch>
        </p:blipFill>
        <p:spPr>
          <a:xfrm>
            <a:off x="6355450" y="172100"/>
            <a:ext cx="2732526" cy="1843100"/>
          </a:xfrm>
          <a:prstGeom prst="rect">
            <a:avLst/>
          </a:prstGeom>
          <a:noFill/>
          <a:ln>
            <a:noFill/>
          </a:ln>
        </p:spPr>
      </p:pic>
      <p:pic>
        <p:nvPicPr>
          <p:cNvPr id="141" name="Google Shape;141;p20"/>
          <p:cNvPicPr preferRelativeResize="0"/>
          <p:nvPr/>
        </p:nvPicPr>
        <p:blipFill>
          <a:blip r:embed="rId8">
            <a:alphaModFix/>
          </a:blip>
          <a:stretch>
            <a:fillRect/>
          </a:stretch>
        </p:blipFill>
        <p:spPr>
          <a:xfrm>
            <a:off x="6355450" y="2571750"/>
            <a:ext cx="2732526" cy="1843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descr="Screen Shot 2015-11-20 at 9.47.21 AM.png" id="146" name="Google Shape;146;p21"/>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47" name="Google Shape;147;p21"/>
          <p:cNvSpPr txBox="1"/>
          <p:nvPr>
            <p:ph type="title"/>
          </p:nvPr>
        </p:nvSpPr>
        <p:spPr>
          <a:xfrm>
            <a:off x="283100" y="203325"/>
            <a:ext cx="8499600" cy="98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Scope</a:t>
            </a:r>
            <a:endParaRPr/>
          </a:p>
        </p:txBody>
      </p:sp>
      <p:grpSp>
        <p:nvGrpSpPr>
          <p:cNvPr id="148" name="Google Shape;148;p21"/>
          <p:cNvGrpSpPr/>
          <p:nvPr/>
        </p:nvGrpSpPr>
        <p:grpSpPr>
          <a:xfrm>
            <a:off x="6781388" y="2464035"/>
            <a:ext cx="2212050" cy="2537076"/>
            <a:chOff x="6803275" y="395363"/>
            <a:chExt cx="2212050" cy="2537076"/>
          </a:xfrm>
        </p:grpSpPr>
        <p:pic>
          <p:nvPicPr>
            <p:cNvPr id="149" name="Google Shape;149;p21"/>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50" name="Google Shape;150;p21"/>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51" name="Google Shape;151;p21"/>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Ideally, speak of people in very different situations, but where each could benefit from your solution.</a:t>
              </a:r>
              <a:endParaRPr b="1" sz="1200">
                <a:solidFill>
                  <a:schemeClr val="dk1"/>
                </a:solidFill>
                <a:latin typeface="Raleway"/>
                <a:ea typeface="Raleway"/>
                <a:cs typeface="Raleway"/>
                <a:sym typeface="Raleway"/>
              </a:endParaRPr>
            </a:p>
          </p:txBody>
        </p:sp>
      </p:grpSp>
      <p:sp>
        <p:nvSpPr>
          <p:cNvPr id="152" name="Google Shape;152;p21"/>
          <p:cNvSpPr txBox="1"/>
          <p:nvPr/>
        </p:nvSpPr>
        <p:spPr>
          <a:xfrm>
            <a:off x="497750" y="1426900"/>
            <a:ext cx="6072600" cy="3395700"/>
          </a:xfrm>
          <a:prstGeom prst="rect">
            <a:avLst/>
          </a:prstGeom>
          <a:noFill/>
          <a:ln>
            <a:noFill/>
          </a:ln>
        </p:spPr>
        <p:txBody>
          <a:bodyPr anchorCtr="0" anchor="t" bIns="91425" lIns="91425" spcFirstLastPara="1" rIns="91425" wrap="square" tIns="91425">
            <a:noAutofit/>
          </a:bodyPr>
          <a:lstStyle/>
          <a:p>
            <a:pPr indent="-330200" lvl="0" marL="457200" rtl="0" algn="just">
              <a:lnSpc>
                <a:spcPct val="115000"/>
              </a:lnSpc>
              <a:spcBef>
                <a:spcPts val="1000"/>
              </a:spcBef>
              <a:spcAft>
                <a:spcPts val="0"/>
              </a:spcAft>
              <a:buClr>
                <a:srgbClr val="FFFFFF"/>
              </a:buClr>
              <a:buSzPts val="1600"/>
              <a:buChar char="●"/>
            </a:pPr>
            <a:r>
              <a:rPr b="1" lang="en" sz="1600" u="sng">
                <a:solidFill>
                  <a:srgbClr val="FFFFFF"/>
                </a:solidFill>
              </a:rPr>
              <a:t>Standalone product:</a:t>
            </a:r>
            <a:r>
              <a:rPr lang="en" sz="1600">
                <a:solidFill>
                  <a:srgbClr val="FFFFFF"/>
                </a:solidFill>
              </a:rPr>
              <a:t> It can be implemented as a standalone product, which can be installed in an automobile for monitoring the automobile driver.</a:t>
            </a:r>
            <a:endParaRPr sz="1600">
              <a:solidFill>
                <a:srgbClr val="FFFFFF"/>
              </a:solidFill>
            </a:endParaRPr>
          </a:p>
          <a:p>
            <a:pPr indent="-330200" lvl="0" marL="457200" rtl="0" algn="just">
              <a:lnSpc>
                <a:spcPct val="115000"/>
              </a:lnSpc>
              <a:spcBef>
                <a:spcPts val="1000"/>
              </a:spcBef>
              <a:spcAft>
                <a:spcPts val="1000"/>
              </a:spcAft>
              <a:buClr>
                <a:srgbClr val="FFFFFF"/>
              </a:buClr>
              <a:buSzPts val="1600"/>
              <a:buChar char="●"/>
            </a:pPr>
            <a:r>
              <a:rPr b="1" lang="en" sz="1600" u="sng">
                <a:solidFill>
                  <a:srgbClr val="FFFFFF"/>
                </a:solidFill>
              </a:rPr>
              <a:t>Smartphone application:</a:t>
            </a:r>
            <a:r>
              <a:rPr lang="en" sz="1600">
                <a:solidFill>
                  <a:srgbClr val="FFFFFF"/>
                </a:solidFill>
              </a:rPr>
              <a:t> It can be implemented as a smartphone application, which can be installed on smartphones. And the automobile driver can start the application after placing it at a position where the camera is focused on the driver</a:t>
            </a:r>
            <a:endParaRPr sz="1600">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